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0" r:id="rId3"/>
    <p:sldId id="261"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32" d="100"/>
          <a:sy n="132" d="100"/>
        </p:scale>
        <p:origin x="-104" y="-5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3/21/16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3/21/16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3/21/16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3/21/16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3/21/16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3/21/16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3/21/16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3/21/16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181" y="1516397"/>
            <a:ext cx="9099945" cy="4015718"/>
          </a:xfrm>
        </p:spPr>
        <p:txBody>
          <a:bodyPr>
            <a:normAutofit fontScale="90000"/>
          </a:bodyPr>
          <a:lstStyle/>
          <a:p>
            <a:pPr algn="ctr"/>
            <a:r>
              <a:rPr lang="en-US" altLang="en-US" sz="5400" dirty="0" smtClean="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t/>
            </a:r>
            <a:br>
              <a:rPr lang="en-US" altLang="en-US" sz="5400" dirty="0" smtClean="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br>
            <a:r>
              <a:rPr lang="en-US" altLang="en-US" sz="5400" dirty="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t/>
            </a:r>
            <a:br>
              <a:rPr lang="en-US" altLang="en-US" sz="5400" dirty="0">
                <a:solidFill>
                  <a:schemeClr val="accent5">
                    <a:lumMod val="50000"/>
                  </a:schemeClr>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C</a:t>
            </a: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limate </a:t>
            </a: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Change </a:t>
            </a: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Teach-In</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endParaRPr lang="en-US" dirty="0"/>
          </a:p>
        </p:txBody>
      </p:sp>
      <p:pic>
        <p:nvPicPr>
          <p:cNvPr id="4" name="Picture 3"/>
          <p:cNvPicPr>
            <a:picLocks noChangeAspect="1"/>
          </p:cNvPicPr>
          <p:nvPr/>
        </p:nvPicPr>
        <p:blipFill>
          <a:blip r:embed="rId2"/>
          <a:stretch>
            <a:fillRect/>
          </a:stretch>
        </p:blipFill>
        <p:spPr>
          <a:xfrm>
            <a:off x="4926447" y="478172"/>
            <a:ext cx="2019300" cy="1038225"/>
          </a:xfrm>
          <a:prstGeom prst="rect">
            <a:avLst/>
          </a:prstGeom>
        </p:spPr>
      </p:pic>
    </p:spTree>
    <p:extLst>
      <p:ext uri="{BB962C8B-B14F-4D97-AF65-F5344CB8AC3E}">
        <p14:creationId xmlns:p14="http://schemas.microsoft.com/office/powerpoint/2010/main" val="368286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74171"/>
            <a:ext cx="10058400" cy="1284515"/>
          </a:xfrm>
        </p:spPr>
        <p:txBody>
          <a:bodyPr>
            <a:normAutofit/>
          </a:bodyPr>
          <a:lstStyle/>
          <a:p>
            <a:r>
              <a:rPr lang="en-US" altLang="en-US" dirty="0">
                <a:solidFill>
                  <a:schemeClr val="accent2"/>
                </a:solidFill>
                <a:latin typeface="Georgia" panose="02040502050405020303" pitchFamily="18" charset="0"/>
                <a:ea typeface="Calibri" panose="020F0502020204030204" pitchFamily="34" charset="0"/>
                <a:cs typeface="Times New Roman" panose="02020603050405020304" pitchFamily="18" charset="0"/>
              </a:rPr>
              <a:t>Climate Change </a:t>
            </a:r>
            <a:r>
              <a:rPr lang="en-US" altLang="en-US" dirty="0" smtClean="0">
                <a:solidFill>
                  <a:schemeClr val="accent2"/>
                </a:solidFill>
                <a:latin typeface="Georgia" panose="02040502050405020303" pitchFamily="18" charset="0"/>
                <a:ea typeface="Calibri" panose="020F0502020204030204" pitchFamily="34" charset="0"/>
                <a:cs typeface="Times New Roman" panose="02020603050405020304" pitchFamily="18" charset="0"/>
              </a:rPr>
              <a:t>Teach-In</a:t>
            </a:r>
            <a: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
            </a:r>
            <a:br>
              <a:rPr lang="en-US" altLang="en-US"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br>
            <a:r>
              <a:rPr lang="en-US" altLang="en-US" sz="3200" dirty="0">
                <a:solidFill>
                  <a:schemeClr val="tx1"/>
                </a:solidFill>
                <a:latin typeface="Georgia" panose="02040502050405020303" pitchFamily="18" charset="0"/>
                <a:ea typeface="Calibri" panose="020F0502020204030204" pitchFamily="34" charset="0"/>
                <a:cs typeface="Times New Roman" panose="02020603050405020304" pitchFamily="18" charset="0"/>
              </a:rPr>
              <a:t>We are </a:t>
            </a:r>
            <a:r>
              <a:rPr lang="en-US" altLang="en-US" sz="3200"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asking for a few minutes of your class time</a:t>
            </a:r>
            <a:endParaRPr lang="en-US" sz="3200" dirty="0"/>
          </a:p>
        </p:txBody>
      </p:sp>
      <p:sp>
        <p:nvSpPr>
          <p:cNvPr id="3" name="Content Placeholder 2"/>
          <p:cNvSpPr>
            <a:spLocks noGrp="1"/>
          </p:cNvSpPr>
          <p:nvPr>
            <p:ph idx="1"/>
          </p:nvPr>
        </p:nvSpPr>
        <p:spPr>
          <a:xfrm>
            <a:off x="1097280" y="1845734"/>
            <a:ext cx="10310526" cy="4448534"/>
          </a:xfrm>
        </p:spPr>
        <p:txBody>
          <a:bodyPr>
            <a:normAutofit fontScale="62500" lnSpcReduction="20000"/>
          </a:bodyPr>
          <a:lstStyle/>
          <a:p>
            <a:r>
              <a:rPr lang="en-US" sz="4500" b="1" dirty="0" smtClean="0">
                <a:latin typeface="Century Schoolbook" panose="02040604050505020304" pitchFamily="18" charset="0"/>
              </a:rPr>
              <a:t>When: </a:t>
            </a:r>
            <a:r>
              <a:rPr lang="en-US" sz="4500" dirty="0" smtClean="0">
                <a:latin typeface="Century Schoolbook" panose="02040604050505020304" pitchFamily="18" charset="0"/>
              </a:rPr>
              <a:t>Week of April 4 – 8, 2016</a:t>
            </a:r>
          </a:p>
          <a:p>
            <a:r>
              <a:rPr lang="en-US" sz="3800" b="1" dirty="0" smtClean="0">
                <a:latin typeface="Century Schoolbook" panose="02040604050505020304" pitchFamily="18" charset="0"/>
              </a:rPr>
              <a:t>Suggestions:</a:t>
            </a:r>
          </a:p>
          <a:p>
            <a:r>
              <a:rPr lang="en-US" sz="3800" b="1" dirty="0" smtClean="0">
                <a:latin typeface="Century Schoolbook" panose="02040604050505020304" pitchFamily="18" charset="0"/>
              </a:rPr>
              <a:t>You don’t need to teach climate change, you could have your students research it, write about it, give a talk on it, have a discussion about it</a:t>
            </a:r>
            <a:endParaRPr lang="en-US" sz="3800" dirty="0" smtClean="0">
              <a:latin typeface="Century Schoolbook" panose="02040604050505020304" pitchFamily="18" charset="0"/>
            </a:endParaRPr>
          </a:p>
          <a:p>
            <a:pPr lvl="1">
              <a:buFont typeface="Wingdings" panose="05000000000000000000" pitchFamily="2" charset="2"/>
              <a:buChar char="Ø"/>
            </a:pPr>
            <a:endParaRPr lang="en-US" sz="2800" dirty="0" smtClean="0">
              <a:latin typeface="Century Schoolbook" panose="02040604050505020304" pitchFamily="18" charset="0"/>
            </a:endParaRPr>
          </a:p>
          <a:p>
            <a:pPr lvl="1">
              <a:buFont typeface="Wingdings" panose="05000000000000000000" pitchFamily="2" charset="2"/>
              <a:buChar char="Ø"/>
            </a:pPr>
            <a:r>
              <a:rPr lang="en-US" sz="2800" dirty="0" smtClean="0">
                <a:latin typeface="Century Schoolbook" panose="02040604050505020304" pitchFamily="18" charset="0"/>
              </a:rPr>
              <a:t>Use TED talks if don’t have time to do your own research. </a:t>
            </a:r>
            <a:r>
              <a:rPr lang="en-US" sz="2800" dirty="0" smtClean="0">
                <a:solidFill>
                  <a:schemeClr val="accent4">
                    <a:lumMod val="75000"/>
                  </a:schemeClr>
                </a:solidFill>
                <a:latin typeface="Century Schoolbook" panose="02040604050505020304" pitchFamily="18" charset="0"/>
              </a:rPr>
              <a:t>Watch the latest Al Gore TED talk “ The case for optimism on climate change”, Feb., 2016</a:t>
            </a:r>
          </a:p>
          <a:p>
            <a:pPr lvl="1">
              <a:buFont typeface="Wingdings" panose="05000000000000000000" pitchFamily="2" charset="2"/>
              <a:buChar char="Ø"/>
            </a:pPr>
            <a:endParaRPr lang="en-US" sz="2800" dirty="0" smtClean="0">
              <a:solidFill>
                <a:schemeClr val="accent4">
                  <a:lumMod val="75000"/>
                </a:schemeClr>
              </a:solidFill>
              <a:latin typeface="Century Schoolbook" panose="02040604050505020304" pitchFamily="18" charset="0"/>
            </a:endParaRPr>
          </a:p>
          <a:p>
            <a:pPr lvl="1">
              <a:buFont typeface="Wingdings" panose="05000000000000000000" pitchFamily="2" charset="2"/>
              <a:buChar char="Ø"/>
            </a:pPr>
            <a:r>
              <a:rPr lang="en-US" sz="2800" dirty="0" smtClean="0">
                <a:solidFill>
                  <a:schemeClr val="tx1"/>
                </a:solidFill>
                <a:latin typeface="Century Schoolbook" panose="02040604050505020304" pitchFamily="18" charset="0"/>
              </a:rPr>
              <a:t>Talk to ODU faculty already involved in Climate Change adaptation </a:t>
            </a:r>
            <a:r>
              <a:rPr lang="en-US" sz="2800" dirty="0">
                <a:solidFill>
                  <a:schemeClr val="tx1"/>
                </a:solidFill>
                <a:latin typeface="Century Schoolbook" panose="02040604050505020304" pitchFamily="18" charset="0"/>
              </a:rPr>
              <a:t>and mitigation </a:t>
            </a:r>
            <a:r>
              <a:rPr lang="en-US" sz="2800" dirty="0" smtClean="0">
                <a:solidFill>
                  <a:schemeClr val="tx1"/>
                </a:solidFill>
                <a:latin typeface="Century Schoolbook" panose="02040604050505020304" pitchFamily="18" charset="0"/>
              </a:rPr>
              <a:t>– </a:t>
            </a:r>
          </a:p>
          <a:p>
            <a:pPr lvl="1">
              <a:buFont typeface="Wingdings" panose="05000000000000000000" pitchFamily="2" charset="2"/>
              <a:buChar char="Ø"/>
            </a:pPr>
            <a:r>
              <a:rPr lang="en-US" sz="2800" dirty="0" smtClean="0">
                <a:solidFill>
                  <a:schemeClr val="accent6"/>
                </a:solidFill>
                <a:latin typeface="Century Schoolbook" panose="02040604050505020304" pitchFamily="18" charset="0"/>
              </a:rPr>
              <a:t>  </a:t>
            </a:r>
            <a:r>
              <a:rPr lang="en-US" sz="2800" dirty="0" smtClean="0">
                <a:solidFill>
                  <a:srgbClr val="0070C0"/>
                </a:solidFill>
                <a:latin typeface="Century Schoolbook" panose="02040604050505020304" pitchFamily="18" charset="0"/>
              </a:rPr>
              <a:t>http</a:t>
            </a:r>
            <a:r>
              <a:rPr lang="en-US" sz="2800" dirty="0">
                <a:solidFill>
                  <a:srgbClr val="0070C0"/>
                </a:solidFill>
                <a:latin typeface="Century Schoolbook" panose="02040604050505020304" pitchFamily="18" charset="0"/>
              </a:rPr>
              <a:t>://</a:t>
            </a:r>
            <a:r>
              <a:rPr lang="en-US" sz="2800" dirty="0" smtClean="0">
                <a:solidFill>
                  <a:srgbClr val="0070C0"/>
                </a:solidFill>
                <a:latin typeface="Century Schoolbook" panose="02040604050505020304" pitchFamily="18" charset="0"/>
              </a:rPr>
              <a:t>www.mari-odu.org/about_people.php</a:t>
            </a: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r>
              <a:rPr lang="en-US" sz="2800" dirty="0" smtClean="0">
                <a:solidFill>
                  <a:srgbClr val="0070C0"/>
                </a:solidFill>
                <a:latin typeface="Century Schoolbook" panose="02040604050505020304" pitchFamily="18" charset="0"/>
              </a:rPr>
              <a:t>Contact Judy at jhinc001@odu.edu for help finding someone to discuss possible topics or suggestions for incorporating into your class</a:t>
            </a: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endParaRPr lang="en-US" sz="2800" dirty="0" smtClean="0">
              <a:solidFill>
                <a:srgbClr val="0070C0"/>
              </a:solidFill>
              <a:latin typeface="Century Schoolbook" panose="02040604050505020304" pitchFamily="18" charset="0"/>
            </a:endParaRPr>
          </a:p>
          <a:p>
            <a:pPr lvl="1">
              <a:buFont typeface="Wingdings" panose="05000000000000000000" pitchFamily="2" charset="2"/>
              <a:buChar char="Ø"/>
            </a:pPr>
            <a:endParaRPr lang="en-US" sz="2800" dirty="0">
              <a:solidFill>
                <a:srgbClr val="0070C0"/>
              </a:solidFill>
              <a:latin typeface="Century Schoolbook" panose="02040604050505020304" pitchFamily="18" charset="0"/>
            </a:endParaRPr>
          </a:p>
          <a:p>
            <a:pPr lvl="1">
              <a:buFont typeface="Wingdings" panose="05000000000000000000" pitchFamily="2" charset="2"/>
              <a:buChar char="Ø"/>
            </a:pPr>
            <a:endParaRPr lang="en-US" sz="3200" dirty="0" smtClean="0">
              <a:latin typeface="Century Schoolbook" panose="02040604050505020304" pitchFamily="18" charset="0"/>
            </a:endParaRPr>
          </a:p>
        </p:txBody>
      </p:sp>
    </p:spTree>
    <p:extLst>
      <p:ext uri="{BB962C8B-B14F-4D97-AF65-F5344CB8AC3E}">
        <p14:creationId xmlns:p14="http://schemas.microsoft.com/office/powerpoint/2010/main" val="39545817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6852"/>
            <a:ext cx="10871200" cy="5370512"/>
          </a:xfrm>
        </p:spPr>
        <p:txBody>
          <a:bodyPr>
            <a:normAutofit fontScale="25000" lnSpcReduction="20000"/>
          </a:bodyPr>
          <a:lstStyle/>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Science Literacy in Education</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Climate Change and Human Health </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Climate Change in Politics</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Ocean Acidification</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Remote Imaging in Climate Science</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Ethics and Environmental Justice</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Why Do People Disbelieve Science?</a:t>
            </a:r>
          </a:p>
          <a:p>
            <a:pPr marL="201168" lvl="1" indent="0">
              <a:buNone/>
            </a:pPr>
            <a:endParaRPr lang="en-US" sz="5600" dirty="0" smtClean="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Sea Level Rise Impacts</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sym typeface="Wingdings" panose="05000000000000000000" pitchFamily="2" charset="2"/>
              </a:rPr>
              <a:t>Mapping, Modeling, Simulation in Climate </a:t>
            </a:r>
            <a:r>
              <a:rPr lang="en-US" sz="5600" dirty="0">
                <a:latin typeface="Century Schoolbook" panose="02040604050505020304" pitchFamily="18" charset="0"/>
                <a:sym typeface="Wingdings" panose="05000000000000000000" pitchFamily="2" charset="2"/>
              </a:rPr>
              <a:t>C</a:t>
            </a:r>
            <a:r>
              <a:rPr lang="en-US" sz="5600" dirty="0" smtClean="0">
                <a:latin typeface="Century Schoolbook" panose="02040604050505020304" pitchFamily="18" charset="0"/>
                <a:sym typeface="Wingdings" panose="05000000000000000000" pitchFamily="2" charset="2"/>
              </a:rPr>
              <a:t>hange</a:t>
            </a:r>
          </a:p>
          <a:p>
            <a:pPr marL="201168" lvl="1" indent="0">
              <a:buNone/>
            </a:pPr>
            <a:endParaRPr lang="en-US" sz="5600" dirty="0">
              <a:latin typeface="Century Schoolbook" panose="02040604050505020304" pitchFamily="18" charset="0"/>
              <a:sym typeface="Wingdings" panose="05000000000000000000" pitchFamily="2" charset="2"/>
            </a:endParaRPr>
          </a:p>
          <a:p>
            <a:pPr marL="201168" lvl="1" indent="0">
              <a:buNone/>
            </a:pPr>
            <a:r>
              <a:rPr lang="en-US" sz="5600" dirty="0" smtClean="0">
                <a:latin typeface="Century Schoolbook" panose="02040604050505020304" pitchFamily="18" charset="0"/>
              </a:rPr>
              <a:t>Adaptation </a:t>
            </a:r>
            <a:r>
              <a:rPr lang="en-US" sz="5600" dirty="0">
                <a:latin typeface="Century Schoolbook" panose="02040604050505020304" pitchFamily="18" charset="0"/>
              </a:rPr>
              <a:t>to climate change - locally or internationally</a:t>
            </a:r>
          </a:p>
          <a:p>
            <a:pPr lvl="1"/>
            <a:r>
              <a:rPr lang="en-US" sz="5600" dirty="0">
                <a:latin typeface="Century Schoolbook" panose="02040604050505020304" pitchFamily="18" charset="0"/>
              </a:rPr>
              <a:t>Green infrastructure, moving communities away from coast, elevating buildings to prevent flooding, re-building </a:t>
            </a:r>
            <a:endParaRPr lang="en-US" sz="5600" dirty="0" smtClean="0">
              <a:latin typeface="Century Schoolbook" panose="02040604050505020304" pitchFamily="18" charset="0"/>
            </a:endParaRPr>
          </a:p>
          <a:p>
            <a:r>
              <a:rPr lang="en-US" sz="5600" dirty="0" smtClean="0">
                <a:latin typeface="Century Schoolbook" panose="02040604050505020304" pitchFamily="18" charset="0"/>
              </a:rPr>
              <a:t>Sustainable </a:t>
            </a:r>
            <a:r>
              <a:rPr lang="en-US" sz="5600" dirty="0">
                <a:latin typeface="Century Schoolbook" panose="02040604050505020304" pitchFamily="18" charset="0"/>
              </a:rPr>
              <a:t>Agriculture or Fisheries - </a:t>
            </a:r>
            <a:r>
              <a:rPr lang="en-US" sz="5600" dirty="0">
                <a:latin typeface="Century Schoolbook" panose="02040604050505020304" pitchFamily="18" charset="0"/>
                <a:sym typeface="Wingdings" panose="05000000000000000000" pitchFamily="2" charset="2"/>
              </a:rPr>
              <a:t>Impacts of climate change on US food industries: maple syrup, native rice, seafood, farming</a:t>
            </a:r>
            <a:endParaRPr lang="en-US" sz="5600" dirty="0">
              <a:latin typeface="Century Schoolbook" panose="02040604050505020304" pitchFamily="18" charset="0"/>
            </a:endParaRPr>
          </a:p>
          <a:p>
            <a:r>
              <a:rPr lang="en-US" sz="5600" dirty="0">
                <a:latin typeface="Century Schoolbook" panose="02040604050505020304" pitchFamily="18" charset="0"/>
              </a:rPr>
              <a:t> Impacts </a:t>
            </a:r>
            <a:r>
              <a:rPr lang="en-US" sz="5600" dirty="0" smtClean="0">
                <a:latin typeface="Century Schoolbook" panose="02040604050505020304" pitchFamily="18" charset="0"/>
              </a:rPr>
              <a:t>on </a:t>
            </a:r>
            <a:r>
              <a:rPr lang="en-US" sz="5600" dirty="0">
                <a:latin typeface="Century Schoolbook" panose="02040604050505020304" pitchFamily="18" charset="0"/>
              </a:rPr>
              <a:t>Biodiversity</a:t>
            </a:r>
          </a:p>
          <a:p>
            <a:pPr lvl="1"/>
            <a:r>
              <a:rPr lang="en-US" sz="5600" dirty="0">
                <a:latin typeface="Century Schoolbook" panose="02040604050505020304" pitchFamily="18" charset="0"/>
              </a:rPr>
              <a:t> Changes to growing zones, food availability out of sync with birth of young, favorable conditions for disease causing organisms, population growth of insects, northward spread of aggressive bees, fire ants, other new species which disrupt the existing food chain</a:t>
            </a:r>
          </a:p>
          <a:p>
            <a:pPr marL="201168" lvl="1" indent="0">
              <a:buNone/>
            </a:pPr>
            <a:endParaRPr lang="en-US" sz="4900" dirty="0" smtClean="0">
              <a:latin typeface="Century Schoolbook" panose="02040604050505020304" pitchFamily="18" charset="0"/>
              <a:sym typeface="Wingdings" panose="05000000000000000000" pitchFamily="2" charset="2"/>
            </a:endParaRPr>
          </a:p>
          <a:p>
            <a:pPr marL="201168" lvl="1" indent="0">
              <a:buNone/>
            </a:pPr>
            <a:endParaRPr lang="en-US" dirty="0" smtClean="0">
              <a:latin typeface="Century Schoolbook" panose="02040604050505020304" pitchFamily="18" charset="0"/>
              <a:sym typeface="Wingdings" panose="05000000000000000000" pitchFamily="2" charset="2"/>
            </a:endParaRPr>
          </a:p>
          <a:p>
            <a:pPr marL="201168" lvl="1" indent="0">
              <a:buNone/>
            </a:pPr>
            <a:endParaRPr lang="en-US" dirty="0" smtClean="0">
              <a:latin typeface="Century Schoolbook" panose="02040604050505020304" pitchFamily="18" charset="0"/>
              <a:sym typeface="Wingdings" panose="05000000000000000000" pitchFamily="2" charset="2"/>
            </a:endParaRPr>
          </a:p>
          <a:p>
            <a:pPr marL="384048" lvl="2" indent="0">
              <a:buNone/>
            </a:pPr>
            <a:endParaRPr lang="en-US" dirty="0" smtClean="0">
              <a:latin typeface="Century Schoolbook" panose="02040604050505020304" pitchFamily="18" charset="0"/>
            </a:endParaRPr>
          </a:p>
          <a:p>
            <a:endParaRPr lang="en-US" dirty="0"/>
          </a:p>
        </p:txBody>
      </p:sp>
      <p:sp>
        <p:nvSpPr>
          <p:cNvPr id="4" name="Title 1"/>
          <p:cNvSpPr>
            <a:spLocks noGrp="1"/>
          </p:cNvSpPr>
          <p:nvPr>
            <p:ph type="title" idx="4294967295"/>
          </p:nvPr>
        </p:nvSpPr>
        <p:spPr>
          <a:xfrm>
            <a:off x="1370201" y="-65029"/>
            <a:ext cx="10058400" cy="668337"/>
          </a:xfrm>
        </p:spPr>
        <p:txBody>
          <a:bodyPr>
            <a:normAutofit/>
          </a:bodyPr>
          <a:lstStyle/>
          <a:p>
            <a:pPr algn="ctr"/>
            <a:r>
              <a:rPr lang="en-US" altLang="en-US" sz="2800" u="sng"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Suggested Climate </a:t>
            </a:r>
            <a:r>
              <a:rPr lang="en-US" altLang="en-US" sz="2800" u="sng" dirty="0">
                <a:solidFill>
                  <a:schemeClr val="tx1"/>
                </a:solidFill>
                <a:latin typeface="Georgia" panose="02040502050405020303" pitchFamily="18" charset="0"/>
                <a:ea typeface="Calibri" panose="020F0502020204030204" pitchFamily="34" charset="0"/>
                <a:cs typeface="Times New Roman" panose="02020603050405020304" pitchFamily="18" charset="0"/>
              </a:rPr>
              <a:t>Change </a:t>
            </a:r>
            <a:r>
              <a:rPr lang="en-US" altLang="en-US" sz="2800" u="sng" dirty="0" smtClean="0">
                <a:solidFill>
                  <a:schemeClr val="tx1"/>
                </a:solidFill>
                <a:latin typeface="Georgia" panose="02040502050405020303" pitchFamily="18" charset="0"/>
                <a:ea typeface="Calibri" panose="020F0502020204030204" pitchFamily="34" charset="0"/>
                <a:cs typeface="Times New Roman" panose="02020603050405020304" pitchFamily="18" charset="0"/>
              </a:rPr>
              <a:t>Topics to Research</a:t>
            </a:r>
            <a:endParaRPr lang="en-US" sz="2800" u="sng" dirty="0"/>
          </a:p>
        </p:txBody>
      </p:sp>
    </p:spTree>
    <p:extLst>
      <p:ext uri="{BB962C8B-B14F-4D97-AF65-F5344CB8AC3E}">
        <p14:creationId xmlns:p14="http://schemas.microsoft.com/office/powerpoint/2010/main" val="18244040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5167" y="436310"/>
            <a:ext cx="6764784" cy="584775"/>
          </a:xfrm>
          <a:prstGeom prst="rect">
            <a:avLst/>
          </a:prstGeom>
          <a:noFill/>
        </p:spPr>
        <p:txBody>
          <a:bodyPr wrap="square" rtlCol="0">
            <a:spAutoFit/>
          </a:bodyPr>
          <a:lstStyle/>
          <a:p>
            <a:pPr algn="ctr"/>
            <a:r>
              <a:rPr lang="en-US" sz="3200" u="sng" dirty="0" smtClean="0">
                <a:latin typeface="Georgia" panose="02040502050405020303" pitchFamily="18" charset="0"/>
              </a:rPr>
              <a:t>Some Climate Change Resources</a:t>
            </a:r>
            <a:endParaRPr lang="en-US" sz="3200" u="sng" dirty="0">
              <a:latin typeface="Georgia" panose="02040502050405020303" pitchFamily="18" charset="0"/>
            </a:endParaRPr>
          </a:p>
        </p:txBody>
      </p:sp>
      <p:sp>
        <p:nvSpPr>
          <p:cNvPr id="3" name="TextBox 2"/>
          <p:cNvSpPr txBox="1"/>
          <p:nvPr/>
        </p:nvSpPr>
        <p:spPr>
          <a:xfrm>
            <a:off x="675326" y="1108519"/>
            <a:ext cx="10524114" cy="7078861"/>
          </a:xfrm>
          <a:prstGeom prst="rect">
            <a:avLst/>
          </a:prstGeom>
          <a:noFill/>
        </p:spPr>
        <p:txBody>
          <a:bodyPr wrap="square" rtlCol="0">
            <a:spAutoFit/>
          </a:bodyPr>
          <a:lstStyle/>
          <a:p>
            <a:r>
              <a:rPr lang="en-US" sz="2800" dirty="0" smtClean="0">
                <a:latin typeface="Georgia" panose="02040502050405020303" pitchFamily="18" charset="0"/>
              </a:rPr>
              <a:t>Climate.nasa.gov</a:t>
            </a:r>
          </a:p>
          <a:p>
            <a:endParaRPr lang="en-US" sz="2800" dirty="0" smtClean="0">
              <a:latin typeface="Georgia" panose="02040502050405020303" pitchFamily="18" charset="0"/>
            </a:endParaRPr>
          </a:p>
          <a:p>
            <a:r>
              <a:rPr lang="en-US" sz="2800" dirty="0" smtClean="0">
                <a:latin typeface="Georgia" panose="02040502050405020303" pitchFamily="18" charset="0"/>
              </a:rPr>
              <a:t>Climate.gov/teaching</a:t>
            </a:r>
          </a:p>
          <a:p>
            <a:endParaRPr lang="en-US" sz="2800" dirty="0" smtClean="0">
              <a:latin typeface="Georgia" panose="02040502050405020303" pitchFamily="18" charset="0"/>
            </a:endParaRPr>
          </a:p>
          <a:p>
            <a:r>
              <a:rPr lang="en-US" sz="2800" dirty="0">
                <a:latin typeface="Georgia" panose="02040502050405020303" pitchFamily="18" charset="0"/>
              </a:rPr>
              <a:t>http://nasawavelength.org</a:t>
            </a:r>
            <a:r>
              <a:rPr lang="en-US" sz="2800" dirty="0" smtClean="0">
                <a:latin typeface="Georgia" panose="02040502050405020303" pitchFamily="18" charset="0"/>
              </a:rPr>
              <a:t>/ (search “climate change”)</a:t>
            </a:r>
          </a:p>
          <a:p>
            <a:endParaRPr lang="en-US" sz="2800" dirty="0" smtClean="0">
              <a:latin typeface="Georgia" panose="02040502050405020303" pitchFamily="18" charset="0"/>
            </a:endParaRPr>
          </a:p>
          <a:p>
            <a:r>
              <a:rPr lang="en-US" sz="2800" dirty="0">
                <a:latin typeface="Georgia" panose="02040502050405020303" pitchFamily="18" charset="0"/>
              </a:rPr>
              <a:t>http://</a:t>
            </a:r>
            <a:r>
              <a:rPr lang="en-US" sz="2800" dirty="0" smtClean="0">
                <a:latin typeface="Georgia" panose="02040502050405020303" pitchFamily="18" charset="0"/>
              </a:rPr>
              <a:t>ar5-syr.ipcc.ch/topic_summary.php and click on Observed Changes </a:t>
            </a:r>
          </a:p>
          <a:p>
            <a:endParaRPr lang="en-US" sz="2800" dirty="0" smtClean="0">
              <a:latin typeface="Georgia" panose="02040502050405020303" pitchFamily="18" charset="0"/>
            </a:endParaRPr>
          </a:p>
          <a:p>
            <a:r>
              <a:rPr lang="en-US" sz="2800" dirty="0" smtClean="0">
                <a:latin typeface="Georgia" panose="02040502050405020303" pitchFamily="18" charset="0"/>
              </a:rPr>
              <a:t>http</a:t>
            </a:r>
            <a:r>
              <a:rPr lang="en-US" sz="2800" dirty="0">
                <a:latin typeface="Georgia" panose="02040502050405020303" pitchFamily="18" charset="0"/>
              </a:rPr>
              <a:t>://www.climategen.org/what-can-you-do/educate-others/</a:t>
            </a:r>
            <a:endParaRPr lang="en-US" sz="2800" dirty="0" smtClean="0">
              <a:latin typeface="Georgia" panose="02040502050405020303" pitchFamily="18" charset="0"/>
            </a:endParaRPr>
          </a:p>
          <a:p>
            <a:endParaRPr lang="en-US" sz="2800" dirty="0" smtClean="0">
              <a:latin typeface="Georgia" panose="02040502050405020303" pitchFamily="18" charset="0"/>
            </a:endParaRPr>
          </a:p>
          <a:p>
            <a:r>
              <a:rPr lang="en-US" sz="2800" dirty="0">
                <a:latin typeface="Georgia" panose="02040502050405020303" pitchFamily="18" charset="0"/>
              </a:rPr>
              <a:t>http://cleanet.org/clean/educational_resources/index.html</a:t>
            </a:r>
          </a:p>
          <a:p>
            <a:endParaRPr lang="en-US" sz="2800" dirty="0" smtClean="0">
              <a:latin typeface="Georgia" panose="02040502050405020303" pitchFamily="18" charset="0"/>
            </a:endParaRP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42223042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271</TotalTime>
  <Words>337</Words>
  <Application>Microsoft Macintosh PowerPoint</Application>
  <PresentationFormat>Custom</PresentationFormat>
  <Paragraphs>58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Retrospect</vt:lpstr>
      <vt:lpstr>    Climate Change Teach-In     </vt:lpstr>
      <vt:lpstr>Climate Change Teach-In We are asking for a few minutes of your class time</vt:lpstr>
      <vt:lpstr>Suggested Climate Change Topics to Research</vt:lpstr>
      <vt:lpstr>PowerPoint Presentation</vt:lpstr>
    </vt:vector>
  </TitlesOfParts>
  <Company>Roanoke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Teach-In  Pedagogy Workshop</dc:title>
  <dc:creator>Banschbach, Valerie</dc:creator>
  <cp:lastModifiedBy>Elizabeth Smith</cp:lastModifiedBy>
  <cp:revision>32</cp:revision>
  <dcterms:created xsi:type="dcterms:W3CDTF">2015-01-14T19:42:29Z</dcterms:created>
  <dcterms:modified xsi:type="dcterms:W3CDTF">2016-03-21T13:28:40Z</dcterms:modified>
</cp:coreProperties>
</file>