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3832800"/>
  <p:notesSz cx="6858000" cy="9144000"/>
  <p:defaultTextStyle>
    <a:defPPr>
      <a:defRPr lang="en-US"/>
    </a:defPPr>
    <a:lvl1pPr marL="0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20666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41332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61998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82664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103331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323997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544663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765329" algn="l" defTabSz="4441332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58" y="-58"/>
      </p:cViewPr>
      <p:guideLst>
        <p:guide orient="horz" pos="1065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81795" y="0"/>
            <a:ext cx="11009405" cy="33832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04320" y="17668240"/>
            <a:ext cx="19019520" cy="10525760"/>
          </a:xfrm>
        </p:spPr>
        <p:txBody>
          <a:bodyPr anchor="t">
            <a:normAutofit/>
          </a:bodyPr>
          <a:lstStyle>
            <a:lvl1pPr marL="0" indent="0" algn="r">
              <a:buNone/>
              <a:defRPr sz="6800">
                <a:solidFill>
                  <a:schemeClr val="tx2"/>
                </a:solidFill>
              </a:defRPr>
            </a:lvl1pPr>
            <a:lvl2pPr marL="2220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41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61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82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10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323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544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765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1704320" y="7142480"/>
            <a:ext cx="19019520" cy="1052576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17198345" y="31702594"/>
            <a:ext cx="13533115" cy="626528"/>
          </a:xfrm>
        </p:spPr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30791885" y="31577280"/>
            <a:ext cx="2194560" cy="751840"/>
          </a:xfrm>
        </p:spPr>
        <p:txBody>
          <a:bodyPr/>
          <a:lstStyle>
            <a:lvl1pPr algn="r">
              <a:defRPr/>
            </a:lvl1pPr>
          </a:lstStyle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7190722" y="31061490"/>
            <a:ext cx="13540738" cy="7518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54883"/>
            <a:ext cx="9875520" cy="28867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54883"/>
            <a:ext cx="28895040" cy="28867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2255523"/>
            <a:ext cx="17556480" cy="28193995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918400" y="0"/>
            <a:ext cx="11009405" cy="338328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030985" y="31702594"/>
            <a:ext cx="13533115" cy="626528"/>
          </a:xfrm>
        </p:spPr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19758662" y="31577280"/>
            <a:ext cx="2560320" cy="751840"/>
          </a:xfrm>
        </p:spPr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4023362" y="31061490"/>
            <a:ext cx="13540738" cy="75184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194560" y="9022080"/>
            <a:ext cx="15361920" cy="864616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194562" y="17652574"/>
            <a:ext cx="15363096" cy="7201517"/>
          </a:xfrm>
        </p:spPr>
        <p:txBody>
          <a:bodyPr anchor="t">
            <a:normAutofit/>
          </a:bodyPr>
          <a:lstStyle>
            <a:lvl1pPr marL="0" indent="0" algn="r" defTabSz="4441332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6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16916400"/>
            <a:ext cx="14996160" cy="13157200"/>
          </a:xfrm>
        </p:spPr>
        <p:txBody>
          <a:bodyPr>
            <a:normAutofit/>
          </a:bodyPr>
          <a:lstStyle>
            <a:lvl1pPr marL="1110333" indent="-888266">
              <a:defRPr sz="6800"/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2255520"/>
            <a:ext cx="14996160" cy="13157200"/>
          </a:xfrm>
        </p:spPr>
        <p:txBody>
          <a:bodyPr>
            <a:normAutofit/>
          </a:bodyPr>
          <a:lstStyle>
            <a:lvl1pPr marL="1110333" indent="-888266">
              <a:defRPr sz="6800"/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408640" y="2255523"/>
            <a:ext cx="13533120" cy="281939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357841"/>
            <a:ext cx="17190720" cy="2028399"/>
          </a:xfrm>
        </p:spPr>
        <p:txBody>
          <a:bodyPr anchor="b">
            <a:noAutofit/>
          </a:bodyPr>
          <a:lstStyle>
            <a:lvl1pPr marL="0" indent="0" algn="ctr">
              <a:buNone/>
              <a:defRPr sz="6800" b="0">
                <a:solidFill>
                  <a:schemeClr val="tx2"/>
                </a:solidFill>
              </a:defRPr>
            </a:lvl1pPr>
            <a:lvl2pPr marL="2220666" indent="0">
              <a:buNone/>
              <a:defRPr sz="9700" b="1"/>
            </a:lvl2pPr>
            <a:lvl3pPr marL="4441332" indent="0">
              <a:buNone/>
              <a:defRPr sz="8700" b="1"/>
            </a:lvl3pPr>
            <a:lvl4pPr marL="6661998" indent="0">
              <a:buNone/>
              <a:defRPr sz="7800" b="1"/>
            </a:lvl4pPr>
            <a:lvl5pPr marL="8882664" indent="0">
              <a:buNone/>
              <a:defRPr sz="7800" b="1"/>
            </a:lvl5pPr>
            <a:lvl6pPr marL="11103331" indent="0">
              <a:buNone/>
              <a:defRPr sz="7800" b="1"/>
            </a:lvl6pPr>
            <a:lvl7pPr marL="13323997" indent="0">
              <a:buNone/>
              <a:defRPr sz="7800" b="1"/>
            </a:lvl7pPr>
            <a:lvl8pPr marL="15544663" indent="0">
              <a:buNone/>
              <a:defRPr sz="7800" b="1"/>
            </a:lvl8pPr>
            <a:lvl9pPr marL="17765329" indent="0">
              <a:buNone/>
              <a:defRPr sz="7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3331421"/>
            <a:ext cx="17190720" cy="12457219"/>
          </a:xfrm>
        </p:spPr>
        <p:txBody>
          <a:bodyPr anchor="t">
            <a:normAutofit/>
          </a:bodyPr>
          <a:lstStyle>
            <a:lvl1pPr marL="1110333" indent="-888266">
              <a:defRPr sz="6800"/>
            </a:lvl1pPr>
            <a:lvl2pPr>
              <a:defRPr sz="6800"/>
            </a:lvl2pPr>
            <a:lvl3pPr>
              <a:defRPr sz="6800"/>
            </a:lvl3pPr>
            <a:lvl4pPr>
              <a:defRPr sz="6800" baseline="0"/>
            </a:lvl4pPr>
            <a:lvl5pPr>
              <a:buFont typeface="Wingdings" pitchFamily="2" charset="2"/>
              <a:buChar char="§"/>
              <a:defRPr sz="6800"/>
            </a:lvl5pPr>
            <a:lvl6pPr>
              <a:buFont typeface="Wingdings" pitchFamily="2" charset="2"/>
              <a:buChar char="§"/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4555" y="16916400"/>
            <a:ext cx="17190720" cy="2028399"/>
          </a:xfrm>
        </p:spPr>
        <p:txBody>
          <a:bodyPr anchor="b">
            <a:noAutofit/>
          </a:bodyPr>
          <a:lstStyle>
            <a:lvl1pPr marL="0" indent="0" algn="ctr">
              <a:buNone/>
              <a:defRPr sz="6800" b="0">
                <a:solidFill>
                  <a:schemeClr val="tx2"/>
                </a:solidFill>
              </a:defRPr>
            </a:lvl1pPr>
            <a:lvl2pPr marL="2220666" indent="0">
              <a:buNone/>
              <a:defRPr sz="9700" b="1"/>
            </a:lvl2pPr>
            <a:lvl3pPr marL="4441332" indent="0">
              <a:buNone/>
              <a:defRPr sz="8700" b="1"/>
            </a:lvl3pPr>
            <a:lvl4pPr marL="6661998" indent="0">
              <a:buNone/>
              <a:defRPr sz="7800" b="1"/>
            </a:lvl4pPr>
            <a:lvl5pPr marL="8882664" indent="0">
              <a:buNone/>
              <a:defRPr sz="7800" b="1"/>
            </a:lvl5pPr>
            <a:lvl6pPr marL="11103331" indent="0">
              <a:buNone/>
              <a:defRPr sz="7800" b="1"/>
            </a:lvl6pPr>
            <a:lvl7pPr marL="13323997" indent="0">
              <a:buNone/>
              <a:defRPr sz="7800" b="1"/>
            </a:lvl7pPr>
            <a:lvl8pPr marL="15544663" indent="0">
              <a:buNone/>
              <a:defRPr sz="7800" b="1"/>
            </a:lvl8pPr>
            <a:lvl9pPr marL="17765329" indent="0">
              <a:buNone/>
              <a:defRPr sz="7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4555" y="18944799"/>
            <a:ext cx="17190720" cy="12408310"/>
          </a:xfrm>
        </p:spPr>
        <p:txBody>
          <a:bodyPr anchor="t">
            <a:normAutofit/>
          </a:bodyPr>
          <a:lstStyle>
            <a:lvl1pPr marL="1110333" indent="-888266">
              <a:defRPr sz="6800"/>
            </a:lvl1pPr>
            <a:lvl2pPr>
              <a:defRPr sz="68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3408640" y="2255523"/>
            <a:ext cx="13533120" cy="281939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240" y="2255520"/>
            <a:ext cx="19019520" cy="2819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71680" y="8270242"/>
            <a:ext cx="12070080" cy="9249196"/>
          </a:xfrm>
        </p:spPr>
        <p:txBody>
          <a:bodyPr anchor="b">
            <a:normAutofit/>
          </a:bodyPr>
          <a:lstStyle>
            <a:lvl1pPr algn="r">
              <a:defRPr sz="97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8270240"/>
            <a:ext cx="22560077" cy="17292320"/>
          </a:xfrm>
        </p:spPr>
        <p:txBody>
          <a:bodyPr>
            <a:normAutofit/>
          </a:bodyPr>
          <a:lstStyle>
            <a:lvl1pPr marL="1110333" indent="-888266">
              <a:defRPr sz="5800"/>
            </a:lvl1pPr>
            <a:lvl2pPr>
              <a:defRPr sz="5800"/>
            </a:lvl2pPr>
            <a:lvl3pPr>
              <a:defRPr sz="58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34720" y="17525035"/>
            <a:ext cx="10607040" cy="8037525"/>
          </a:xfrm>
        </p:spPr>
        <p:txBody>
          <a:bodyPr anchor="t">
            <a:normAutofit/>
          </a:bodyPr>
          <a:lstStyle>
            <a:lvl1pPr marL="0" indent="0" algn="r">
              <a:buNone/>
              <a:defRPr sz="5800">
                <a:solidFill>
                  <a:schemeClr val="tx2"/>
                </a:solidFill>
              </a:defRPr>
            </a:lvl1pPr>
            <a:lvl2pPr marL="2220666" indent="0">
              <a:buNone/>
              <a:defRPr sz="5800"/>
            </a:lvl2pPr>
            <a:lvl3pPr marL="4441332" indent="0">
              <a:buNone/>
              <a:defRPr sz="4900"/>
            </a:lvl3pPr>
            <a:lvl4pPr marL="6661998" indent="0">
              <a:buNone/>
              <a:defRPr sz="4400"/>
            </a:lvl4pPr>
            <a:lvl5pPr marL="8882664" indent="0">
              <a:buNone/>
              <a:defRPr sz="4400"/>
            </a:lvl5pPr>
            <a:lvl6pPr marL="11103331" indent="0">
              <a:buNone/>
              <a:defRPr sz="4400"/>
            </a:lvl6pPr>
            <a:lvl7pPr marL="13323997" indent="0">
              <a:buNone/>
              <a:defRPr sz="4400"/>
            </a:lvl7pPr>
            <a:lvl8pPr marL="15544663" indent="0">
              <a:buNone/>
              <a:defRPr sz="4400"/>
            </a:lvl8pPr>
            <a:lvl9pPr marL="17765329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3042" y="8270240"/>
            <a:ext cx="22545442" cy="17292320"/>
          </a:xfrm>
        </p:spPr>
        <p:txBody>
          <a:bodyPr/>
          <a:lstStyle>
            <a:lvl1pPr marL="0" indent="0">
              <a:buNone/>
              <a:defRPr sz="15500"/>
            </a:lvl1pPr>
            <a:lvl2pPr marL="2220666" indent="0">
              <a:buNone/>
              <a:defRPr sz="13600"/>
            </a:lvl2pPr>
            <a:lvl3pPr marL="4441332" indent="0">
              <a:buNone/>
              <a:defRPr sz="11700"/>
            </a:lvl3pPr>
            <a:lvl4pPr marL="6661998" indent="0">
              <a:buNone/>
              <a:defRPr sz="9700"/>
            </a:lvl4pPr>
            <a:lvl5pPr marL="8882664" indent="0">
              <a:buNone/>
              <a:defRPr sz="9700"/>
            </a:lvl5pPr>
            <a:lvl6pPr marL="11103331" indent="0">
              <a:buNone/>
              <a:defRPr sz="9700"/>
            </a:lvl6pPr>
            <a:lvl7pPr marL="13323997" indent="0">
              <a:buNone/>
              <a:defRPr sz="9700"/>
            </a:lvl7pPr>
            <a:lvl8pPr marL="15544663" indent="0">
              <a:buNone/>
              <a:defRPr sz="9700"/>
            </a:lvl8pPr>
            <a:lvl9pPr marL="17765329" indent="0">
              <a:buNone/>
              <a:defRPr sz="97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4871680" y="8270240"/>
            <a:ext cx="12070080" cy="9254795"/>
          </a:xfrm>
        </p:spPr>
        <p:txBody>
          <a:bodyPr anchor="b">
            <a:normAutofit/>
          </a:bodyPr>
          <a:lstStyle>
            <a:lvl1pPr algn="r">
              <a:defRPr sz="97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26334720" y="17525035"/>
            <a:ext cx="10607040" cy="8037525"/>
          </a:xfrm>
        </p:spPr>
        <p:txBody>
          <a:bodyPr anchor="t">
            <a:normAutofit/>
          </a:bodyPr>
          <a:lstStyle>
            <a:lvl1pPr marL="0" indent="0" algn="r">
              <a:buNone/>
              <a:defRPr sz="5800">
                <a:solidFill>
                  <a:schemeClr val="tx2"/>
                </a:solidFill>
              </a:defRPr>
            </a:lvl1pPr>
            <a:lvl2pPr marL="2220666" indent="0">
              <a:buNone/>
              <a:defRPr sz="5800"/>
            </a:lvl2pPr>
            <a:lvl3pPr marL="4441332" indent="0">
              <a:buNone/>
              <a:defRPr sz="4900"/>
            </a:lvl3pPr>
            <a:lvl4pPr marL="6661998" indent="0">
              <a:buNone/>
              <a:defRPr sz="4400"/>
            </a:lvl4pPr>
            <a:lvl5pPr marL="8882664" indent="0">
              <a:buNone/>
              <a:defRPr sz="4400"/>
            </a:lvl5pPr>
            <a:lvl6pPr marL="11103331" indent="0">
              <a:buNone/>
              <a:defRPr sz="4400"/>
            </a:lvl6pPr>
            <a:lvl7pPr marL="13323997" indent="0">
              <a:buNone/>
              <a:defRPr sz="4400"/>
            </a:lvl7pPr>
            <a:lvl8pPr marL="15544663" indent="0">
              <a:buNone/>
              <a:defRPr sz="4400"/>
            </a:lvl8pPr>
            <a:lvl9pPr marL="17765329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2353729" y="0"/>
            <a:ext cx="1537474" cy="33832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408640" y="2255520"/>
            <a:ext cx="13533120" cy="28194000"/>
          </a:xfrm>
          <a:prstGeom prst="rect">
            <a:avLst/>
          </a:prstGeom>
        </p:spPr>
        <p:txBody>
          <a:bodyPr vert="horz" lIns="444133" tIns="222067" rIns="444133" bIns="2220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2255523"/>
            <a:ext cx="17556480" cy="28193995"/>
          </a:xfrm>
          <a:prstGeom prst="rect">
            <a:avLst/>
          </a:prstGeom>
        </p:spPr>
        <p:txBody>
          <a:bodyPr vert="horz" lIns="444133" tIns="222067" rIns="444133" bIns="222067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7307520" y="31577280"/>
            <a:ext cx="2560320" cy="751840"/>
          </a:xfrm>
          <a:prstGeom prst="rect">
            <a:avLst/>
          </a:prstGeom>
        </p:spPr>
        <p:txBody>
          <a:bodyPr vert="horz" lIns="444133" tIns="222067" rIns="444133" bIns="222067" rtlCol="0" anchor="ctr"/>
          <a:lstStyle>
            <a:lvl1pPr algn="ctr">
              <a:defRPr sz="5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85B421-9560-4E6E-A08E-81894CBE68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23408647" y="31702594"/>
            <a:ext cx="13533115" cy="626528"/>
          </a:xfrm>
          <a:prstGeom prst="rect">
            <a:avLst/>
          </a:prstGeom>
        </p:spPr>
        <p:txBody>
          <a:bodyPr vert="horz" lIns="444133" tIns="222067" rIns="444133" bIns="222067" rtlCol="0" anchor="ctr"/>
          <a:lstStyle>
            <a:lvl1pPr algn="r">
              <a:defRPr sz="5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9297FD-50DC-4597-AA52-ACD23BFE387B}" type="datetimeFigureOut">
              <a:rPr lang="en-US" smtClean="0"/>
              <a:t>1/22/2014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3401025" y="31061490"/>
            <a:ext cx="13540738" cy="751840"/>
          </a:xfrm>
          <a:prstGeom prst="rect">
            <a:avLst/>
          </a:prstGeom>
        </p:spPr>
        <p:txBody>
          <a:bodyPr vert="horz" lIns="444133" tIns="222067" rIns="444133" bIns="222067" rtlCol="0" anchor="b"/>
          <a:lstStyle>
            <a:lvl1pPr algn="r">
              <a:defRPr sz="5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4441332" rtl="0" eaLnBrk="1" latinLnBrk="0" hangingPunct="1">
        <a:spcBef>
          <a:spcPct val="0"/>
        </a:spcBef>
        <a:buNone/>
        <a:defRPr sz="136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888266" indent="-888266" algn="l" defTabSz="4441332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87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1998600" indent="-888266" algn="l" defTabSz="4441332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2886866" indent="-888266" algn="l" defTabSz="4441332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3775132" indent="-888266" algn="l" defTabSz="4441332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4663399" indent="-888266" algn="l" defTabSz="4441332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5551665" indent="-888266" algn="l" defTabSz="4441332" rtl="0" eaLnBrk="1" latinLnBrk="0" hangingPunct="1">
        <a:spcBef>
          <a:spcPts val="1399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39932" indent="-888266" algn="l" defTabSz="4441332" rtl="0" eaLnBrk="1" latinLnBrk="0" hangingPunct="1">
        <a:spcBef>
          <a:spcPts val="1399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328198" indent="-888266" algn="l" defTabSz="4441332" rtl="0" eaLnBrk="1" latinLnBrk="0" hangingPunct="1">
        <a:spcBef>
          <a:spcPts val="1399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8216465" indent="-888266" algn="l" defTabSz="4441332" rtl="0" eaLnBrk="1" latinLnBrk="0" hangingPunct="1">
        <a:spcBef>
          <a:spcPts val="1399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6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220666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441332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661998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882664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3331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3997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663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5329" algn="l" defTabSz="4441332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6847414" y="23105834"/>
            <a:ext cx="23408640" cy="45110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133" tIns="222067" rIns="444133" bIns="222067"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0" y="990599"/>
            <a:ext cx="29622283" cy="5883359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ooper Black" pitchFamily="18" charset="0"/>
              </a:rPr>
              <a:t>Undergraduate Research Symposium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9700" b="1" dirty="0" smtClean="0"/>
              <a:t>February 7</a:t>
            </a:r>
            <a:r>
              <a:rPr lang="en-US" sz="9700" b="1" baseline="30000" dirty="0" smtClean="0"/>
              <a:t>th</a:t>
            </a:r>
            <a:r>
              <a:rPr lang="en-US" sz="9700" b="1" dirty="0" smtClean="0"/>
              <a:t> -8</a:t>
            </a:r>
            <a:r>
              <a:rPr lang="en-US" sz="9700" b="1" baseline="30000" dirty="0" smtClean="0"/>
              <a:t>th</a:t>
            </a:r>
            <a:r>
              <a:rPr lang="en-US" sz="9700" b="1" dirty="0"/>
              <a:t>, </a:t>
            </a:r>
            <a:r>
              <a:rPr lang="en-US" sz="9700" b="1" dirty="0" smtClean="0"/>
              <a:t>2014; Learning </a:t>
            </a:r>
            <a:r>
              <a:rPr lang="en-US" sz="9700" b="1" dirty="0"/>
              <a:t>Commons Perry Library</a:t>
            </a:r>
          </a:p>
        </p:txBody>
      </p:sp>
      <p:pic>
        <p:nvPicPr>
          <p:cNvPr id="1027" name="Picture 3" descr="C:\Users\iash\Documents\Ivan's Documents\Documents\Undergraduate Research\2012Symposium\Pictures\IMG_38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035" y="6725160"/>
            <a:ext cx="10379611" cy="8000949"/>
          </a:xfrm>
          <a:prstGeom prst="rect">
            <a:avLst/>
          </a:prstGeom>
          <a:noFill/>
          <a:ln w="508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ash\Documents\Ivan's Documents\Documents\Undergraduate Research\2012Symposium\Pictures\IMG_387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2" y="12029443"/>
            <a:ext cx="10836336" cy="8353776"/>
          </a:xfrm>
          <a:prstGeom prst="rect">
            <a:avLst/>
          </a:prstGeom>
          <a:noFill/>
          <a:ln w="508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iash\Documents\Ivan's Documents\Documents\Undergraduate Research\2012Symposium\Pictures\102_43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044158"/>
            <a:ext cx="11433418" cy="8813829"/>
          </a:xfrm>
          <a:prstGeom prst="rect">
            <a:avLst/>
          </a:prstGeom>
          <a:noFill/>
          <a:ln w="50800"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23370" y="7086600"/>
            <a:ext cx="30517757" cy="31885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444133" tIns="222067" rIns="444133" bIns="222067" rtlCol="0">
            <a:spAutoFit/>
          </a:bodyPr>
          <a:lstStyle/>
          <a:p>
            <a:r>
              <a:rPr lang="en-US" dirty="0" smtClean="0"/>
              <a:t>Undergraduate research presentations from </a:t>
            </a:r>
          </a:p>
          <a:p>
            <a:r>
              <a:rPr lang="en-US" smtClean="0"/>
              <a:t>Art, </a:t>
            </a:r>
            <a:r>
              <a:rPr lang="en-US" dirty="0" smtClean="0"/>
              <a:t>History, Biology, Counseling, Physics and more!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071533" y="13131826"/>
            <a:ext cx="28990867" cy="44649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444133" tIns="222067" rIns="444133" bIns="222067" rtlCol="0">
            <a:spAutoFit/>
          </a:bodyPr>
          <a:lstStyle/>
          <a:p>
            <a:r>
              <a:rPr lang="en-US" dirty="0" smtClean="0"/>
              <a:t>Posters featuring undergraduate research from </a:t>
            </a:r>
          </a:p>
          <a:p>
            <a:r>
              <a:rPr lang="en-US" dirty="0" smtClean="0"/>
              <a:t>Psychology, Engineering, Political Science, Media Studies and Earth Sciences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091018" y="19292187"/>
            <a:ext cx="26971382" cy="31885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444133" tIns="222067" rIns="444133" bIns="222067" rtlCol="0">
            <a:spAutoFit/>
          </a:bodyPr>
          <a:lstStyle/>
          <a:p>
            <a:r>
              <a:rPr lang="en-US" dirty="0" smtClean="0"/>
              <a:t>Art Exhibition featuring undergraduate creative works in</a:t>
            </a:r>
          </a:p>
          <a:p>
            <a:r>
              <a:rPr lang="en-US" dirty="0" smtClean="0"/>
              <a:t>Painting, Drawing, Graphic Design, and Sculpture.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05762" y="23767081"/>
            <a:ext cx="25891954" cy="3188566"/>
          </a:xfrm>
          <a:prstGeom prst="rect">
            <a:avLst/>
          </a:prstGeom>
          <a:noFill/>
        </p:spPr>
        <p:txBody>
          <a:bodyPr wrap="square" lIns="444133" tIns="222067" rIns="444133" bIns="222067" rtlCol="0">
            <a:spAutoFit/>
          </a:bodyPr>
          <a:lstStyle/>
          <a:p>
            <a:pPr algn="ctr"/>
            <a:r>
              <a:rPr lang="en-US" b="1" dirty="0" smtClean="0"/>
              <a:t>FREE and open to all students, faculty, staff, and  </a:t>
            </a:r>
          </a:p>
          <a:p>
            <a:pPr algn="ctr"/>
            <a:r>
              <a:rPr lang="en-US" b="1" dirty="0" smtClean="0"/>
              <a:t>members of the ODU community!!!!!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972799" y="28405108"/>
            <a:ext cx="26107063" cy="5680673"/>
          </a:xfrm>
          <a:prstGeom prst="rect">
            <a:avLst/>
          </a:prstGeom>
          <a:noFill/>
        </p:spPr>
        <p:txBody>
          <a:bodyPr wrap="square" lIns="444133" tIns="222067" rIns="444133" bIns="222067" rtlCol="0">
            <a:spAutoFit/>
          </a:bodyPr>
          <a:lstStyle/>
          <a:p>
            <a:r>
              <a:rPr lang="en-US" sz="6800" b="1" dirty="0"/>
              <a:t>See the schedule </a:t>
            </a:r>
            <a:r>
              <a:rPr lang="en-US" sz="6800" b="1" dirty="0" smtClean="0"/>
              <a:t>at</a:t>
            </a:r>
            <a:r>
              <a:rPr lang="en-US" sz="6800" b="1" dirty="0"/>
              <a:t>: </a:t>
            </a:r>
            <a:r>
              <a:rPr lang="en-US" sz="6800" dirty="0">
                <a:solidFill>
                  <a:srgbClr val="FF0000"/>
                </a:solidFill>
              </a:rPr>
              <a:t>http://</a:t>
            </a:r>
            <a:r>
              <a:rPr lang="en-US" sz="6800" dirty="0" smtClean="0">
                <a:solidFill>
                  <a:srgbClr val="FF0000"/>
                </a:solidFill>
              </a:rPr>
              <a:t>www.odu.edu/research/student/undergradresearch/symposium</a:t>
            </a:r>
            <a:r>
              <a:rPr lang="en-US" sz="6800" b="1" dirty="0" smtClean="0"/>
              <a:t>Free registration at:</a:t>
            </a:r>
          </a:p>
          <a:p>
            <a:r>
              <a:rPr lang="en-US" sz="6800" dirty="0" smtClean="0">
                <a:solidFill>
                  <a:srgbClr val="FF0000"/>
                </a:solidFill>
              </a:rPr>
              <a:t>http</a:t>
            </a:r>
            <a:r>
              <a:rPr lang="en-US" sz="6800" dirty="0">
                <a:solidFill>
                  <a:srgbClr val="FF0000"/>
                </a:solidFill>
              </a:rPr>
              <a:t>://</a:t>
            </a:r>
            <a:r>
              <a:rPr lang="en-US" sz="6800" dirty="0" smtClean="0">
                <a:solidFill>
                  <a:srgbClr val="FF0000"/>
                </a:solidFill>
              </a:rPr>
              <a:t>ww2.odu.edu/forms_admin/viewform.php?formid=16478</a:t>
            </a:r>
          </a:p>
          <a:p>
            <a:endParaRPr lang="en-US" sz="6800" dirty="0"/>
          </a:p>
        </p:txBody>
      </p:sp>
      <p:pic>
        <p:nvPicPr>
          <p:cNvPr id="1030" name="Picture 6" descr="http://www.odu.edu/content/dam/odu/general/logos/university/jpeg-300dpi/ODU_sig_full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19000"/>
                    </a14:imgEffect>
                    <a14:imgEffect>
                      <a14:colorTemperature colorTemp="3250"/>
                    </a14:imgEffect>
                    <a14:imgEffect>
                      <a14:saturation sat="2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79" y="612472"/>
            <a:ext cx="12245153" cy="512854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27000">
              <a:schemeClr val="bg1">
                <a:alpha val="90000"/>
              </a:schemeClr>
            </a:glow>
            <a:softEdge rad="0"/>
          </a:effectLst>
          <a:extLst/>
        </p:spPr>
      </p:pic>
      <p:sp>
        <p:nvSpPr>
          <p:cNvPr id="18" name="TextBox 17"/>
          <p:cNvSpPr txBox="1"/>
          <p:nvPr/>
        </p:nvSpPr>
        <p:spPr>
          <a:xfrm>
            <a:off x="826380" y="27038580"/>
            <a:ext cx="8547929" cy="1366528"/>
          </a:xfrm>
          <a:prstGeom prst="rect">
            <a:avLst/>
          </a:prstGeom>
          <a:noFill/>
        </p:spPr>
        <p:txBody>
          <a:bodyPr wrap="square" lIns="444133" tIns="222067" rIns="444133" bIns="222067" rtlCol="0">
            <a:spAutoFit/>
          </a:bodyPr>
          <a:lstStyle/>
          <a:p>
            <a:pPr algn="ctr"/>
            <a:r>
              <a:rPr lang="en-US" sz="5800" b="1" dirty="0" smtClean="0"/>
              <a:t>  Sponsored </a:t>
            </a:r>
            <a:r>
              <a:rPr lang="en-US" sz="5800" b="1" dirty="0"/>
              <a:t>by:</a:t>
            </a:r>
          </a:p>
        </p:txBody>
      </p:sp>
      <p:pic>
        <p:nvPicPr>
          <p:cNvPr id="1032" name="Picture 8" descr="http://www.odu.edu/content/dam/odu/general/logos/university/jpeg-300dpi/ODU_fullcolo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2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163" y="28117800"/>
            <a:ext cx="3000437" cy="247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-973961" y="30683368"/>
            <a:ext cx="12148610" cy="2233575"/>
          </a:xfrm>
          <a:prstGeom prst="rect">
            <a:avLst/>
          </a:prstGeom>
          <a:noFill/>
        </p:spPr>
        <p:txBody>
          <a:bodyPr wrap="none" lIns="444133" tIns="222067" rIns="444133" bIns="222067" rtlCol="0">
            <a:spAutoFit/>
          </a:bodyPr>
          <a:lstStyle/>
          <a:p>
            <a:pPr algn="ctr"/>
            <a:r>
              <a:rPr lang="en-US" sz="5800" b="1" dirty="0">
                <a:solidFill>
                  <a:srgbClr val="002060"/>
                </a:solidFill>
              </a:rPr>
              <a:t>Honors College</a:t>
            </a:r>
          </a:p>
          <a:p>
            <a:r>
              <a:rPr lang="en-US" sz="5800" b="1" dirty="0" smtClean="0">
                <a:solidFill>
                  <a:srgbClr val="002060"/>
                </a:solidFill>
              </a:rPr>
              <a:t>     Undergraduate </a:t>
            </a:r>
            <a:r>
              <a:rPr lang="en-US" sz="5800" b="1" dirty="0">
                <a:solidFill>
                  <a:srgbClr val="002060"/>
                </a:solidFill>
              </a:rPr>
              <a:t>Research Program</a:t>
            </a:r>
          </a:p>
        </p:txBody>
      </p:sp>
      <p:pic>
        <p:nvPicPr>
          <p:cNvPr id="2" name="Picture 2" descr="C:\Users\iash\AppData\Local\Microsoft\Windows\Temporary Internet Files\Content.IE5\NWWOXQPX\qrcode.11160996[1]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863" y="28338581"/>
            <a:ext cx="5345726" cy="549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3401153" y="10820400"/>
            <a:ext cx="28661247" cy="16795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444133" tIns="222067" rIns="444133" bIns="222067" rtlCol="0">
            <a:spAutoFit/>
          </a:bodyPr>
          <a:lstStyle/>
          <a:p>
            <a:r>
              <a:rPr lang="en-US" sz="8000" dirty="0" smtClean="0"/>
              <a:t>Presentations from undergraduate Research Grant Award Winners</a:t>
            </a:r>
          </a:p>
        </p:txBody>
      </p:sp>
    </p:spTree>
    <p:extLst>
      <p:ext uri="{BB962C8B-B14F-4D97-AF65-F5344CB8AC3E}">
        <p14:creationId xmlns:p14="http://schemas.microsoft.com/office/powerpoint/2010/main" val="172658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163</TotalTime>
  <Words>102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Composite</vt:lpstr>
      <vt:lpstr>Undergraduate Research Symposium February 7th -8th, 2014; Learning Commons Perry Library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Research Symposium February 9th,2013 Learning Commons Perry Library</dc:title>
  <dc:creator>Ash, Ivan K.</dc:creator>
  <cp:lastModifiedBy>Poornima Madhavan</cp:lastModifiedBy>
  <cp:revision>29</cp:revision>
  <dcterms:created xsi:type="dcterms:W3CDTF">2013-01-09T14:20:45Z</dcterms:created>
  <dcterms:modified xsi:type="dcterms:W3CDTF">2014-01-22T22:22:18Z</dcterms:modified>
</cp:coreProperties>
</file>